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2" r:id="rId3"/>
    <p:sldId id="296" r:id="rId4"/>
    <p:sldId id="264" r:id="rId5"/>
    <p:sldId id="281" r:id="rId6"/>
    <p:sldId id="265" r:id="rId7"/>
    <p:sldId id="267" r:id="rId8"/>
    <p:sldId id="269" r:id="rId9"/>
    <p:sldId id="270" r:id="rId10"/>
    <p:sldId id="271" r:id="rId11"/>
    <p:sldId id="277" r:id="rId12"/>
    <p:sldId id="285" r:id="rId13"/>
    <p:sldId id="297" r:id="rId14"/>
    <p:sldId id="298" r:id="rId15"/>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AD5A4"/>
    <a:srgbClr val="B6F8A6"/>
    <a:srgbClr val="0000FF"/>
    <a:srgbClr val="009900"/>
    <a:srgbClr val="FF00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2593"/>
    <p:restoredTop sz="94642"/>
  </p:normalViewPr>
  <p:slideViewPr>
    <p:cSldViewPr showGuides="1">
      <p:cViewPr>
        <p:scale>
          <a:sx n="75" d="100"/>
          <a:sy n="75" d="100"/>
        </p:scale>
        <p:origin x="-156" y="1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transition>
    <p:cover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transition>
    <p:cover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transition>
    <p:cover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transition>
    <p:cover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transition>
    <p:cover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transition>
    <p:cover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transition>
    <p:cover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9" name="Slide Number Placeholder 8"/>
          <p:cNvSpPr>
            <a:spLocks noGrp="1"/>
          </p:cNvSpPr>
          <p:nvPr>
            <p:ph type="sldNum" sz="quarter" idx="12"/>
          </p:nvPr>
        </p:nvSpPr>
        <p:spPr/>
        <p:txBody>
          <a:bodyPr/>
          <a:p>
            <a:pPr lvl="0" eaLnBrk="1" hangingPunct="1"/>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transition>
    <p:cover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2"/>
          </p:nvPr>
        </p:nvSpPr>
        <p:spPr/>
        <p:txBody>
          <a:bodyPr/>
          <a:p>
            <a:pPr lvl="0" eaLnBrk="1" hangingPunct="1"/>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transition>
    <p:cover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4" name="Slide Number Placeholder 3"/>
          <p:cNvSpPr>
            <a:spLocks noGrp="1"/>
          </p:cNvSpPr>
          <p:nvPr>
            <p:ph type="sldNum" sz="quarter" idx="12"/>
          </p:nvPr>
        </p:nvSpPr>
        <p:spPr/>
        <p:txBody>
          <a:bodyPr/>
          <a:p>
            <a:pPr lvl="0" eaLnBrk="1" hangingPunct="1"/>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transition>
    <p:cover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transition>
    <p:cover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transition>
    <p:cover dir="d"/>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FEFD1">
                <a:alpha val="100000"/>
              </a:srgbClr>
            </a:gs>
            <a:gs pos="64999">
              <a:srgbClr val="F0EBD5">
                <a:alpha val="100000"/>
              </a:srgbClr>
            </a:gs>
            <a:gs pos="100000">
              <a:srgbClr val="D1C39F">
                <a:alpha val="100000"/>
              </a:srgbClr>
            </a:gs>
          </a:gsLst>
          <a:lin ang="5400000"/>
          <a:tileRect/>
        </a:gradFill>
        <a:effectLst/>
      </p:bgPr>
    </p:bg>
    <p:spTree>
      <p:nvGrpSpPr>
        <p:cNvPr id="1" name=""/>
        <p:cNvGrpSpPr/>
        <p:nvPr/>
      </p:nvGrpSpPr>
      <p:grpSpPr/>
      <p:sp>
        <p:nvSpPr>
          <p:cNvPr id="1026" name="Rectangle 2"/>
          <p:cNvSpPr>
            <a:spLocks noGrp="1"/>
          </p:cNvSpPr>
          <p:nvPr>
            <p:ph type="title"/>
          </p:nvPr>
        </p:nvSpPr>
        <p:spPr>
          <a:xfrm>
            <a:off x="457200" y="274638"/>
            <a:ext cx="8229600" cy="1143000"/>
          </a:xfrm>
          <a:prstGeom prst="rect">
            <a:avLst/>
          </a:prstGeom>
          <a:noFill/>
          <a:ln w="9525">
            <a:noFill/>
          </a:ln>
        </p:spPr>
        <p:txBody>
          <a:bodyPr anchor="ctr" anchorCtr="0"/>
          <a:p>
            <a:pPr lvl="0"/>
            <a:r>
              <a:rPr dirty="0"/>
              <a:t>Click to edit Master title style</a:t>
            </a:r>
            <a:endParaRPr dirty="0"/>
          </a:p>
        </p:txBody>
      </p:sp>
      <p:sp>
        <p:nvSpPr>
          <p:cNvPr id="1027" name="Rectangle 3"/>
          <p:cNvSpPr>
            <a:spLocks noGrp="1"/>
          </p:cNvSpPr>
          <p:nvPr>
            <p:ph type="body" idx="1"/>
          </p:nvPr>
        </p:nvSpPr>
        <p:spPr>
          <a:xfrm>
            <a:off x="457200" y="1600200"/>
            <a:ext cx="8229600" cy="4525963"/>
          </a:xfrm>
          <a:prstGeom prst="rect">
            <a:avLst/>
          </a:prstGeom>
          <a:noFill/>
          <a:ln w="9525">
            <a:noFill/>
          </a:ln>
        </p:spPr>
        <p:txBody>
          <a:bodyPr/>
          <a:p>
            <a:pPr lvl="0"/>
            <a:r>
              <a:rPr dirty="0"/>
              <a:t>Click to edit Master text styles</a:t>
            </a:r>
            <a:endParaRPr dirty="0"/>
          </a:p>
          <a:p>
            <a:pPr lvl="1"/>
            <a:r>
              <a:rPr dirty="0"/>
              <a:t>Second level</a:t>
            </a:r>
            <a:endParaRPr dirty="0"/>
          </a:p>
          <a:p>
            <a:pPr lvl="2"/>
            <a:r>
              <a:rPr dirty="0"/>
              <a:t>Third level</a:t>
            </a:r>
            <a:endParaRPr dirty="0"/>
          </a:p>
          <a:p>
            <a:pPr lvl="3"/>
            <a:r>
              <a:rPr dirty="0"/>
              <a:t>Fourth level</a:t>
            </a:r>
            <a:endParaRPr dirty="0"/>
          </a:p>
          <a:p>
            <a:pPr lvl="4"/>
            <a:r>
              <a:rPr dirty="0"/>
              <a:t>Fifth level</a:t>
            </a:r>
            <a:endParaRPr dirty="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defRPr sz="14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a:defRPr sz="140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a:defRPr sz="1400"/>
            </a:lvl1pPr>
          </a:lstStyle>
          <a:p>
            <a:pPr lvl="0" eaLnBrk="1" hangingPunct="1"/>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2000" fill="hold"/>
                                        <p:tgtEl>
                                          <p:spTgt spid="1026"/>
                                        </p:tgtEl>
                                        <p:attrNameLst>
                                          <p:attrName>ppt_w</p:attrName>
                                        </p:attrNameLst>
                                      </p:cBhvr>
                                      <p:tavLst>
                                        <p:tav tm="0">
                                          <p:val>
                                            <p:strVal val="#ppt_w*2.5"/>
                                          </p:val>
                                        </p:tav>
                                        <p:tav tm="100000">
                                          <p:val>
                                            <p:strVal val="#ppt_w"/>
                                          </p:val>
                                        </p:tav>
                                      </p:tavLst>
                                    </p:anim>
                                    <p:anim calcmode="lin" valueType="num">
                                      <p:cBhvr>
                                        <p:cTn id="8" dur="2000" fill="hold"/>
                                        <p:tgtEl>
                                          <p:spTgt spid="1026"/>
                                        </p:tgtEl>
                                        <p:attrNameLst>
                                          <p:attrName>ppt_h</p:attrName>
                                        </p:attrNameLst>
                                      </p:cBhvr>
                                      <p:tavLst>
                                        <p:tav tm="0">
                                          <p:val>
                                            <p:strVal val="#ppt_h"/>
                                          </p:val>
                                        </p:tav>
                                        <p:tav tm="100000">
                                          <p:val>
                                            <p:strVal val="#ppt_h"/>
                                          </p:val>
                                        </p:tav>
                                      </p:tavLst>
                                    </p:anim>
                                    <p:anim calcmode="lin" valueType="num">
                                      <p:cBhvr>
                                        <p:cTn id="9" dur="2000" fill="hold"/>
                                        <p:tgtEl>
                                          <p:spTgt spid="1026"/>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1026"/>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1026"/>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027">
                                            <p:txEl>
                                              <p:pRg st="0" end="0"/>
                                            </p:txEl>
                                          </p:spTgt>
                                        </p:tgtEl>
                                        <p:attrNameLst>
                                          <p:attrName>style.visibility</p:attrName>
                                        </p:attrNameLst>
                                      </p:cBhvr>
                                      <p:to>
                                        <p:strVal val="visible"/>
                                      </p:to>
                                    </p:set>
                                    <p:animEffect transition="in" filter="wipe(left)">
                                      <p:cBhvr>
                                        <p:cTn id="16" dur="500"/>
                                        <p:tgtEl>
                                          <p:spTgt spid="1027">
                                            <p:txEl>
                                              <p:pRg st="0" end="0"/>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1027">
                                            <p:txEl>
                                              <p:pRg st="1" end="1"/>
                                            </p:txEl>
                                          </p:spTgt>
                                        </p:tgtEl>
                                        <p:attrNameLst>
                                          <p:attrName>style.visibility</p:attrName>
                                        </p:attrNameLst>
                                      </p:cBhvr>
                                      <p:to>
                                        <p:strVal val="visible"/>
                                      </p:to>
                                    </p:set>
                                    <p:animEffect transition="in" filter="wipe(left)">
                                      <p:cBhvr>
                                        <p:cTn id="19" dur="500"/>
                                        <p:tgtEl>
                                          <p:spTgt spid="1027">
                                            <p:txEl>
                                              <p:pRg st="1" end="1"/>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1027">
                                            <p:txEl>
                                              <p:pRg st="2" end="2"/>
                                            </p:txEl>
                                          </p:spTgt>
                                        </p:tgtEl>
                                        <p:attrNameLst>
                                          <p:attrName>style.visibility</p:attrName>
                                        </p:attrNameLst>
                                      </p:cBhvr>
                                      <p:to>
                                        <p:strVal val="visible"/>
                                      </p:to>
                                    </p:set>
                                    <p:animEffect transition="in" filter="wipe(left)">
                                      <p:cBhvr>
                                        <p:cTn id="22" dur="500"/>
                                        <p:tgtEl>
                                          <p:spTgt spid="1027">
                                            <p:txEl>
                                              <p:pRg st="2" end="2"/>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027">
                                            <p:txEl>
                                              <p:pRg st="3" end="3"/>
                                            </p:txEl>
                                          </p:spTgt>
                                        </p:tgtEl>
                                        <p:attrNameLst>
                                          <p:attrName>style.visibility</p:attrName>
                                        </p:attrNameLst>
                                      </p:cBhvr>
                                      <p:to>
                                        <p:strVal val="visible"/>
                                      </p:to>
                                    </p:set>
                                    <p:animEffect transition="in" filter="wipe(left)">
                                      <p:cBhvr>
                                        <p:cTn id="25" dur="500"/>
                                        <p:tgtEl>
                                          <p:spTgt spid="1027">
                                            <p:txEl>
                                              <p:pRg st="3" end="3"/>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1027">
                                            <p:txEl>
                                              <p:pRg st="4" end="4"/>
                                            </p:txEl>
                                          </p:spTgt>
                                        </p:tgtEl>
                                        <p:attrNameLst>
                                          <p:attrName>style.visibility</p:attrName>
                                        </p:attrNameLst>
                                      </p:cBhvr>
                                      <p:to>
                                        <p:strVal val="visible"/>
                                      </p:to>
                                    </p:set>
                                    <p:animEffect transition="in" filter="wipe(left)">
                                      <p:cBhvr>
                                        <p:cTn id="28" dur="500"/>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P spid="1027" grpId="0" build="p">
        <p:tmplLst>
          <p:tmpl lvl="1">
            <p:tnLst>
              <p:par>
                <p:cTn presetID="22" presetClass="entr" presetSubtype="8"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2">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3">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4">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Lst>
      </p:bldP>
    </p:bldLst>
  </p:timing>
  <p:hf sldNum="0"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0" name="Rectangle 2"/>
          <p:cNvSpPr>
            <a:spLocks noGrp="1"/>
          </p:cNvSpPr>
          <p:nvPr>
            <p:ph type="title"/>
          </p:nvPr>
        </p:nvSpPr>
        <p:spPr/>
        <p:txBody>
          <a:bodyPr vert="horz" wrap="square" lIns="91440" tIns="45720" rIns="91440" bIns="45720" anchor="ctr" anchorCtr="0"/>
          <a:p>
            <a:pPr eaLnBrk="1" hangingPunct="1"/>
            <a:br>
              <a:rPr sz="4000" b="1" i="1" dirty="0">
                <a:solidFill>
                  <a:srgbClr val="0033CC"/>
                </a:solidFill>
              </a:rPr>
            </a:br>
            <a:endParaRPr sz="4000" b="1" i="1" dirty="0">
              <a:solidFill>
                <a:srgbClr val="0033CC"/>
              </a:solidFill>
            </a:endParaRPr>
          </a:p>
        </p:txBody>
      </p:sp>
      <p:sp>
        <p:nvSpPr>
          <p:cNvPr id="2052" name="Rectangle 5"/>
          <p:cNvSpPr/>
          <p:nvPr/>
        </p:nvSpPr>
        <p:spPr>
          <a:xfrm>
            <a:off x="4083050" y="228600"/>
            <a:ext cx="5060950" cy="396875"/>
          </a:xfrm>
          <a:prstGeom prst="rect">
            <a:avLst/>
          </a:prstGeom>
          <a:noFill/>
          <a:ln w="9525">
            <a:noFill/>
          </a:ln>
        </p:spPr>
        <p:txBody>
          <a:bodyPr>
            <a:spAutoFit/>
          </a:bodyPr>
          <a:p>
            <a:endParaRPr sz="2000" b="1" i="1" dirty="0">
              <a:solidFill>
                <a:srgbClr val="FF3300"/>
              </a:solidFill>
              <a:latin typeface="Arial" panose="020B0604020202020204" pitchFamily="34" charset="0"/>
            </a:endParaRPr>
          </a:p>
        </p:txBody>
      </p:sp>
      <p:sp>
        <p:nvSpPr>
          <p:cNvPr id="2053" name="Rectangle 6"/>
          <p:cNvSpPr/>
          <p:nvPr/>
        </p:nvSpPr>
        <p:spPr>
          <a:xfrm>
            <a:off x="242570" y="381000"/>
            <a:ext cx="8488045" cy="2799715"/>
          </a:xfrm>
          <a:prstGeom prst="rect">
            <a:avLst/>
          </a:prstGeom>
          <a:noFill/>
          <a:ln w="9525">
            <a:noFill/>
          </a:ln>
        </p:spPr>
        <p:txBody>
          <a:bodyPr wrap="square">
            <a:spAutoFit/>
          </a:bodyPr>
          <a:p>
            <a:pPr algn="ctr"/>
            <a:r>
              <a:rPr sz="3200" b="1" i="1" u="sng" dirty="0">
                <a:solidFill>
                  <a:srgbClr val="FF3300"/>
                </a:solidFill>
                <a:latin typeface="Arial" panose="020B0604020202020204" pitchFamily="34" charset="0"/>
              </a:rPr>
              <a:t>Bài 4:</a:t>
            </a:r>
            <a:r>
              <a:rPr sz="3200" dirty="0">
                <a:solidFill>
                  <a:srgbClr val="FF3300"/>
                </a:solidFill>
                <a:latin typeface="Arial" panose="020B0604020202020204" pitchFamily="34" charset="0"/>
              </a:rPr>
              <a:t> </a:t>
            </a:r>
            <a:endParaRPr sz="3200" dirty="0">
              <a:solidFill>
                <a:srgbClr val="FF3300"/>
              </a:solidFill>
              <a:latin typeface="Arial" panose="020B0604020202020204" pitchFamily="34" charset="0"/>
            </a:endParaRPr>
          </a:p>
          <a:p>
            <a:pPr algn="ctr"/>
            <a:endParaRPr sz="3200" b="1" dirty="0">
              <a:solidFill>
                <a:srgbClr val="FF3300"/>
              </a:solidFill>
              <a:latin typeface="Arial" panose="020B0604020202020204" pitchFamily="34" charset="0"/>
            </a:endParaRPr>
          </a:p>
          <a:p>
            <a:pPr algn="ctr"/>
            <a:r>
              <a:rPr sz="3200" b="1" dirty="0">
                <a:solidFill>
                  <a:srgbClr val="FF3300"/>
                </a:solidFill>
                <a:latin typeface="Arial" panose="020B0604020202020204" pitchFamily="34" charset="0"/>
              </a:rPr>
              <a:t>THU NHẬP – CHI TIÊU</a:t>
            </a:r>
            <a:endParaRPr sz="3200" b="1" dirty="0">
              <a:solidFill>
                <a:srgbClr val="FF3300"/>
              </a:solidFill>
              <a:latin typeface="Arial" panose="020B0604020202020204" pitchFamily="34" charset="0"/>
            </a:endParaRPr>
          </a:p>
          <a:p>
            <a:pPr algn="ctr"/>
            <a:r>
              <a:rPr sz="3200" b="1" dirty="0">
                <a:solidFill>
                  <a:srgbClr val="FF3300"/>
                </a:solidFill>
                <a:latin typeface="Arial" panose="020B0604020202020204" pitchFamily="34" charset="0"/>
              </a:rPr>
              <a:t>LẬP KẾ HOẠCH NGÂN SÁCH CÁ NHÂN</a:t>
            </a:r>
            <a:endParaRPr sz="3200" b="1" dirty="0">
              <a:solidFill>
                <a:srgbClr val="FF3300"/>
              </a:solidFill>
              <a:latin typeface="Arial" panose="020B0604020202020204" pitchFamily="34" charset="0"/>
            </a:endParaRPr>
          </a:p>
          <a:p>
            <a:pPr>
              <a:spcBef>
                <a:spcPct val="50000"/>
              </a:spcBef>
              <a:buClr>
                <a:schemeClr val="tx1"/>
              </a:buClr>
              <a:buSzPct val="75000"/>
              <a:buFont typeface="Wingdings" panose="05000000000000000000" pitchFamily="2" charset="2"/>
            </a:pPr>
            <a:endParaRPr sz="3200" b="1" dirty="0">
              <a:solidFill>
                <a:srgbClr val="FF3300"/>
              </a:solidFill>
              <a:latin typeface="Arial" panose="020B0604020202020204" pitchFamily="34" charset="0"/>
            </a:endParaRPr>
          </a:p>
        </p:txBody>
      </p:sp>
      <p:pic>
        <p:nvPicPr>
          <p:cNvPr id="2054" name="Picture 7"/>
          <p:cNvPicPr>
            <a:picLocks noChangeAspect="1"/>
          </p:cNvPicPr>
          <p:nvPr/>
        </p:nvPicPr>
        <p:blipFill>
          <a:blip r:embed="rId1"/>
          <a:stretch>
            <a:fillRect/>
          </a:stretch>
        </p:blipFill>
        <p:spPr>
          <a:xfrm>
            <a:off x="4495800" y="3200400"/>
            <a:ext cx="4191000" cy="2743200"/>
          </a:xfrm>
          <a:prstGeom prst="rect">
            <a:avLst/>
          </a:prstGeom>
          <a:noFill/>
          <a:ln w="9525">
            <a:noFill/>
          </a:ln>
        </p:spPr>
      </p:pic>
      <p:pic>
        <p:nvPicPr>
          <p:cNvPr id="2055" name="Picture 8" descr="20120118103103_tietkiemtienmungtuoi"/>
          <p:cNvPicPr>
            <a:picLocks noChangeAspect="1"/>
          </p:cNvPicPr>
          <p:nvPr/>
        </p:nvPicPr>
        <p:blipFill>
          <a:blip r:embed="rId2"/>
          <a:stretch>
            <a:fillRect/>
          </a:stretch>
        </p:blipFill>
        <p:spPr>
          <a:xfrm>
            <a:off x="1066800" y="2895600"/>
            <a:ext cx="3276600" cy="3429000"/>
          </a:xfrm>
          <a:prstGeom prst="rect">
            <a:avLst/>
          </a:prstGeom>
          <a:noFill/>
          <a:ln w="9525">
            <a:noFill/>
          </a:ln>
        </p:spPr>
      </p:pic>
    </p:spTree>
  </p:cSld>
  <p:clrMapOvr>
    <a:masterClrMapping/>
  </p:clrMapOvr>
  <p:transition>
    <p:cover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5" name="Rectangle 6"/>
          <p:cNvSpPr/>
          <p:nvPr/>
        </p:nvSpPr>
        <p:spPr>
          <a:xfrm>
            <a:off x="838200" y="533400"/>
            <a:ext cx="7086600" cy="519113"/>
          </a:xfrm>
          <a:prstGeom prst="rect">
            <a:avLst/>
          </a:prstGeom>
          <a:noFill/>
          <a:ln w="9525">
            <a:noFill/>
          </a:ln>
        </p:spPr>
        <p:txBody>
          <a:bodyPr anchor="ctr" anchorCtr="0">
            <a:spAutoFit/>
          </a:bodyPr>
          <a:p>
            <a:r>
              <a:rPr sz="2800" b="1" dirty="0">
                <a:solidFill>
                  <a:srgbClr val="FF0066"/>
                </a:solidFill>
                <a:latin typeface="Arial" panose="020B0604020202020204" pitchFamily="34" charset="0"/>
              </a:rPr>
              <a:t>Thực hành lập Bảng ngân sách cá nhân </a:t>
            </a:r>
            <a:endParaRPr sz="2800" b="1" dirty="0">
              <a:solidFill>
                <a:srgbClr val="FF0066"/>
              </a:solidFill>
              <a:latin typeface="Arial" panose="020B0604020202020204" pitchFamily="34" charset="0"/>
            </a:endParaRPr>
          </a:p>
        </p:txBody>
      </p:sp>
      <p:sp>
        <p:nvSpPr>
          <p:cNvPr id="15366" name="Rectangle 7"/>
          <p:cNvSpPr/>
          <p:nvPr/>
        </p:nvSpPr>
        <p:spPr>
          <a:xfrm>
            <a:off x="838200" y="1218883"/>
            <a:ext cx="7239000" cy="946150"/>
          </a:xfrm>
          <a:prstGeom prst="rect">
            <a:avLst/>
          </a:prstGeom>
          <a:noFill/>
          <a:ln w="9525">
            <a:noFill/>
          </a:ln>
        </p:spPr>
        <p:txBody>
          <a:bodyPr anchor="ctr" anchorCtr="0">
            <a:spAutoFit/>
          </a:bodyPr>
          <a:p>
            <a:r>
              <a:rPr sz="2800" dirty="0">
                <a:solidFill>
                  <a:srgbClr val="0066FF"/>
                </a:solidFill>
                <a:latin typeface="Arial" panose="020B0604020202020204" pitchFamily="34" charset="0"/>
              </a:rPr>
              <a:t>Mỗi bạn sẽ liệt kê những khoản thu nhập chi tiêu của mình trong 1 tuần theo mẫu. </a:t>
            </a:r>
            <a:endParaRPr sz="2800" dirty="0">
              <a:solidFill>
                <a:srgbClr val="0066FF"/>
              </a:solidFill>
              <a:latin typeface="Arial" panose="020B0604020202020204" pitchFamily="34" charset="0"/>
            </a:endParaRPr>
          </a:p>
        </p:txBody>
      </p:sp>
    </p:spTree>
  </p:cSld>
  <p:clrMapOvr>
    <a:masterClrMapping/>
  </p:clrMapOvr>
  <p:transition>
    <p:cover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Title 1"/>
          <p:cNvSpPr>
            <a:spLocks noGrp="1"/>
          </p:cNvSpPr>
          <p:nvPr>
            <p:ph type="title"/>
          </p:nvPr>
        </p:nvSpPr>
        <p:spPr/>
        <p:txBody>
          <a:bodyPr vert="horz" wrap="square" lIns="91440" tIns="45720" rIns="91440" bIns="45720" anchor="ctr" anchorCtr="0"/>
          <a:p>
            <a:pPr eaLnBrk="1" hangingPunct="1"/>
            <a:r>
              <a:rPr dirty="0"/>
              <a:t>KẾT LUẬN</a:t>
            </a:r>
            <a:endParaRPr dirty="0"/>
          </a:p>
        </p:txBody>
      </p:sp>
      <p:sp>
        <p:nvSpPr>
          <p:cNvPr id="16387" name="Content Placeholder 2"/>
          <p:cNvSpPr>
            <a:spLocks noGrp="1"/>
          </p:cNvSpPr>
          <p:nvPr>
            <p:ph idx="1"/>
          </p:nvPr>
        </p:nvSpPr>
        <p:spPr>
          <a:xfrm>
            <a:off x="0" y="1600200"/>
            <a:ext cx="9144000" cy="4525963"/>
          </a:xfrm>
        </p:spPr>
        <p:txBody>
          <a:bodyPr vert="horz" wrap="square" lIns="91440" tIns="45720" rIns="91440" bIns="45720" anchor="t" anchorCtr="0"/>
          <a:p>
            <a:pPr eaLnBrk="1" hangingPunct="1"/>
            <a:r>
              <a:rPr lang="vi-VN" altLang="x-none" dirty="0">
                <a:solidFill>
                  <a:srgbClr val="FF0000"/>
                </a:solidFill>
              </a:rPr>
              <a:t>Việc quản lý tiền bạc cá nhân phải được học và thực hành ngay khi chúng ta còn nhỏ, và nó sẽ trở thành thói quen theo chúng ta suốt đời.</a:t>
            </a:r>
            <a:endParaRPr dirty="0">
              <a:solidFill>
                <a:srgbClr val="FF0000"/>
              </a:solidFill>
            </a:endParaRPr>
          </a:p>
          <a:p>
            <a:pPr eaLnBrk="1" hangingPunct="1"/>
            <a:endParaRPr sz="2000" dirty="0"/>
          </a:p>
          <a:p>
            <a:pPr eaLnBrk="1" hangingPunct="1"/>
            <a:r>
              <a:rPr lang="vi-VN" altLang="x-none" dirty="0">
                <a:solidFill>
                  <a:srgbClr val="0070C0"/>
                </a:solidFill>
              </a:rPr>
              <a:t>Bảng Ngân sách cá nhân giúp các em Chi tiêu và tiết kiệm có kế hoạch. Nó giúp em hình dung mình có bao nhiêu tiền, dự trù cần chi tiêu vào những khoản nào, thực tế đã chi ra sao, nhờ đó mà quản lý tiền bạc của mình tốt hơn</a:t>
            </a:r>
            <a:endParaRPr dirty="0">
              <a:solidFill>
                <a:srgbClr val="0070C0"/>
              </a:solidFill>
            </a:endParaRPr>
          </a:p>
        </p:txBody>
      </p:sp>
    </p:spTree>
  </p:cSld>
  <p:clrMapOvr>
    <a:masterClrMapping/>
  </p:clrMapOvr>
  <p:transition>
    <p:cover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28600" y="2057400"/>
            <a:ext cx="8534400" cy="1885950"/>
          </a:xfrm>
        </p:spPr>
        <p:txBody>
          <a:bodyPr>
            <a:normAutofit/>
          </a:bodyPr>
          <a:lstStyle/>
          <a:p>
            <a:pPr marL="0" marR="0" indent="0" algn="ctr"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pPr>
            <a:r>
              <a:rPr kumimoji="0" lang="en-US" sz="3000" b="1" i="0" u="none" strike="noStrike" kern="1200" cap="none" spc="0" normalizeH="0" baseline="0" noProof="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PHẦN B.</a:t>
            </a:r>
            <a:endParaRPr kumimoji="0" lang="en-US" sz="3000" b="1" i="0" u="none" strike="noStrike" kern="1200" cap="none" spc="0" normalizeH="0" baseline="0" noProof="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endParaRPr>
          </a:p>
          <a:p>
            <a:pPr marL="0" marR="0" indent="0" algn="ctr"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pPr>
            <a:r>
              <a:rPr kumimoji="0" lang="en-US" sz="3000" b="1" i="0" u="none" strike="noStrike" kern="1200" cap="none" spc="0" normalizeH="0" baseline="0" noProof="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HỆ THỐNG KIẾN THỨC</a:t>
            </a:r>
            <a:endParaRPr kumimoji="0" lang="en-US" sz="3000" b="1" i="0" u="none" strike="noStrike" kern="1200" cap="none" spc="0" normalizeH="0" baseline="0" noProof="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endParaRPr>
          </a:p>
          <a:p>
            <a:pPr marL="0" marR="0" indent="0" algn="ctr"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pPr>
            <a:r>
              <a:rPr kumimoji="0" lang="en-US" sz="3000" b="1" i="0" u="none" strike="noStrike" kern="1200" cap="none" spc="0" normalizeH="0" baseline="0" noProof="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(HỌC SINH GHI VÀO VỞ)</a:t>
            </a:r>
            <a:endParaRPr kumimoji="0" lang="en-US" sz="3000" b="1" i="0" u="none" strike="noStrike" kern="1200" cap="none" spc="0" normalizeH="0" baseline="0" noProof="1" dirty="0">
              <a:solidFill>
                <a:srgbClr val="FF000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endParaRPr>
          </a:p>
        </p:txBody>
      </p:sp>
    </p:spTree>
  </p:cSld>
  <p:clrMapOvr>
    <a:masterClrMapping/>
  </p:clrMapOvr>
  <p:transition>
    <p:cover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Content Placeholder 3" descr="459"/>
          <p:cNvPicPr>
            <a:picLocks noChangeAspect="1"/>
          </p:cNvPicPr>
          <p:nvPr>
            <p:ph idx="1"/>
          </p:nvPr>
        </p:nvPicPr>
        <p:blipFill>
          <a:blip r:embed="rId1"/>
          <a:stretch>
            <a:fillRect/>
          </a:stretch>
        </p:blipFill>
        <p:spPr>
          <a:xfrm>
            <a:off x="152400" y="76200"/>
            <a:ext cx="8842375" cy="6199505"/>
          </a:xfrm>
          <a:prstGeom prst="rect">
            <a:avLst/>
          </a:prstGeom>
        </p:spPr>
      </p:pic>
    </p:spTree>
  </p:cSld>
  <p:clrMapOvr>
    <a:masterClrMapping/>
  </p:clrMapOvr>
  <p:transition>
    <p:cover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457450"/>
            <a:ext cx="8229600" cy="1482725"/>
          </a:xfrm>
        </p:spPr>
        <p:txBody>
          <a:bodyPr>
            <a:noAutofit/>
          </a:bodyPr>
          <a:lstStyle/>
          <a:p>
            <a:pPr marL="0" marR="0" indent="0" algn="ctr" defTabSz="914400" rtl="0" eaLnBrk="1" fontAlgn="base" latinLnBrk="0" hangingPunct="1">
              <a:lnSpc>
                <a:spcPct val="100000"/>
              </a:lnSpc>
              <a:spcBef>
                <a:spcPct val="0"/>
              </a:spcBef>
              <a:spcAft>
                <a:spcPct val="0"/>
              </a:spcAft>
              <a:buClrTx/>
              <a:buSzTx/>
              <a:buFontTx/>
              <a:buNone/>
            </a:pPr>
            <a:r>
              <a:rPr kumimoji="0" lang="en-US" sz="3600" b="1" i="0" u="none" strike="noStrike" kern="1200" cap="none" spc="0" normalizeH="0" baseline="0" noProof="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mj-ea"/>
                <a:cs typeface="Times New Roman" panose="02020603050405020304" pitchFamily="18" charset="0"/>
              </a:rPr>
              <a:t>PHẦN A. </a:t>
            </a:r>
            <a:br>
              <a:rPr lang="en-US" sz="36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kumimoji="0" lang="en-US" sz="3600" b="1" i="0" u="none" strike="noStrike" kern="1200" cap="none" spc="0" normalizeH="0" baseline="0" noProof="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mj-ea"/>
                <a:cs typeface="Times New Roman" panose="02020603050405020304" pitchFamily="18" charset="0"/>
              </a:rPr>
              <a:t>NỘI DUNG BÀI GIẢNG</a:t>
            </a:r>
            <a:endParaRPr kumimoji="0" lang="en-US" sz="3600" b="1" i="0" u="none" strike="noStrike" kern="1200" cap="none" spc="0" normalizeH="0" baseline="0" noProof="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mj-ea"/>
              <a:cs typeface="Times New Roman" panose="02020603050405020304" pitchFamily="18" charset="0"/>
            </a:endParaRPr>
          </a:p>
        </p:txBody>
      </p:sp>
    </p:spTree>
  </p:cSld>
  <p:clrMapOvr>
    <a:masterClrMapping/>
  </p:clrMapOvr>
  <p:transition spd="slow" advTm="1533"/>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Rectangle 2"/>
          <p:cNvSpPr>
            <a:spLocks noGrp="1"/>
          </p:cNvSpPr>
          <p:nvPr>
            <p:ph type="title"/>
          </p:nvPr>
        </p:nvSpPr>
        <p:spPr>
          <a:xfrm>
            <a:off x="381000" y="0"/>
            <a:ext cx="8229600" cy="1143000"/>
          </a:xfrm>
        </p:spPr>
        <p:txBody>
          <a:bodyPr vert="horz" wrap="square" lIns="91440" tIns="45720" rIns="91440" bIns="45720" anchor="ctr" anchorCtr="0"/>
          <a:p>
            <a:pPr eaLnBrk="1" hangingPunct="1"/>
            <a:r>
              <a:rPr dirty="0"/>
              <a:t>  </a:t>
            </a:r>
            <a:endParaRPr dirty="0"/>
          </a:p>
        </p:txBody>
      </p:sp>
      <p:sp>
        <p:nvSpPr>
          <p:cNvPr id="3075" name="Rectangle 3"/>
          <p:cNvSpPr>
            <a:spLocks noGrp="1"/>
          </p:cNvSpPr>
          <p:nvPr>
            <p:ph idx="1"/>
          </p:nvPr>
        </p:nvSpPr>
        <p:spPr>
          <a:xfrm>
            <a:off x="304800" y="685800"/>
            <a:ext cx="8229600" cy="609600"/>
          </a:xfrm>
        </p:spPr>
        <p:txBody>
          <a:bodyPr vert="horz" wrap="square" lIns="91440" tIns="45720" rIns="91440" bIns="45720" anchor="t" anchorCtr="0"/>
          <a:p>
            <a:pPr eaLnBrk="1" hangingPunct="1">
              <a:buNone/>
            </a:pPr>
            <a:r>
              <a:rPr dirty="0"/>
              <a:t>MỤC TIÊU</a:t>
            </a:r>
            <a:endParaRPr dirty="0"/>
          </a:p>
        </p:txBody>
      </p:sp>
      <p:sp>
        <p:nvSpPr>
          <p:cNvPr id="3076" name="Rectangle 5"/>
          <p:cNvSpPr/>
          <p:nvPr/>
        </p:nvSpPr>
        <p:spPr>
          <a:xfrm>
            <a:off x="228600" y="1676400"/>
            <a:ext cx="8915400" cy="3261360"/>
          </a:xfrm>
          <a:prstGeom prst="rect">
            <a:avLst/>
          </a:prstGeom>
          <a:noFill/>
          <a:ln w="9525">
            <a:noFill/>
          </a:ln>
        </p:spPr>
        <p:txBody>
          <a:bodyPr>
            <a:spAutoFit/>
          </a:bodyPr>
          <a:p>
            <a:pPr>
              <a:buChar char="•"/>
            </a:pPr>
            <a:r>
              <a:rPr sz="3200" dirty="0">
                <a:latin typeface="Arial" panose="020B0604020202020204" pitchFamily="34" charset="0"/>
              </a:rPr>
              <a:t> Biết được nội dung 1 Bảng Ngân sách cá nhân</a:t>
            </a:r>
            <a:endParaRPr sz="3200" dirty="0">
              <a:latin typeface="Arial" panose="020B0604020202020204" pitchFamily="34" charset="0"/>
            </a:endParaRPr>
          </a:p>
          <a:p>
            <a:pPr>
              <a:buChar char="•"/>
            </a:pPr>
            <a:endParaRPr sz="2800" dirty="0">
              <a:latin typeface="Arial" panose="020B0604020202020204" pitchFamily="34" charset="0"/>
            </a:endParaRPr>
          </a:p>
          <a:p>
            <a:pPr>
              <a:buChar char="•"/>
            </a:pPr>
            <a:r>
              <a:rPr sz="3200" dirty="0">
                <a:latin typeface="Arial" panose="020B0604020202020204" pitchFamily="34" charset="0"/>
              </a:rPr>
              <a:t> Biết cách lập Ngân sách cá nhân</a:t>
            </a:r>
            <a:endParaRPr sz="2400" dirty="0">
              <a:latin typeface="Arial" panose="020B0604020202020204" pitchFamily="34" charset="0"/>
            </a:endParaRPr>
          </a:p>
          <a:p>
            <a:pPr>
              <a:buChar char="•"/>
            </a:pPr>
            <a:endParaRPr dirty="0">
              <a:latin typeface="Arial" panose="020B0604020202020204" pitchFamily="34" charset="0"/>
            </a:endParaRPr>
          </a:p>
          <a:p>
            <a:pPr>
              <a:buChar char="•"/>
            </a:pPr>
            <a:r>
              <a:rPr sz="3200" dirty="0">
                <a:latin typeface="Arial" panose="020B0604020202020204" pitchFamily="34" charset="0"/>
              </a:rPr>
              <a:t> Sử dụng bảng </a:t>
            </a:r>
            <a:r>
              <a:rPr lang="en-US" sz="3200" dirty="0">
                <a:latin typeface="Arial" panose="020B0604020202020204" pitchFamily="34" charset="0"/>
              </a:rPr>
              <a:t>ngân sách</a:t>
            </a:r>
            <a:r>
              <a:rPr sz="3200" dirty="0">
                <a:latin typeface="Arial" panose="020B0604020202020204" pitchFamily="34" charset="0"/>
              </a:rPr>
              <a:t> cá nhân để ghi chép thu chi trong tháng.</a:t>
            </a:r>
            <a:endParaRPr sz="3200" dirty="0">
              <a:latin typeface="Arial" panose="020B0604020202020204" pitchFamily="34" charset="0"/>
            </a:endParaRPr>
          </a:p>
          <a:p>
            <a:endParaRPr sz="3200" dirty="0">
              <a:latin typeface="Arial" panose="020B0604020202020204" pitchFamily="34" charset="0"/>
            </a:endParaRPr>
          </a:p>
        </p:txBody>
      </p:sp>
      <p:pic>
        <p:nvPicPr>
          <p:cNvPr id="3077" name="Picture 7" descr="13203030842670"/>
          <p:cNvPicPr>
            <a:picLocks noChangeAspect="1"/>
          </p:cNvPicPr>
          <p:nvPr/>
        </p:nvPicPr>
        <p:blipFill>
          <a:blip r:embed="rId1"/>
          <a:stretch>
            <a:fillRect/>
          </a:stretch>
        </p:blipFill>
        <p:spPr>
          <a:xfrm>
            <a:off x="5029200" y="4286250"/>
            <a:ext cx="3505200" cy="2114550"/>
          </a:xfrm>
          <a:prstGeom prst="rect">
            <a:avLst/>
          </a:prstGeom>
          <a:noFill/>
          <a:ln w="9525">
            <a:noFill/>
          </a:ln>
        </p:spPr>
      </p:pic>
    </p:spTree>
  </p:cSld>
  <p:clrMapOvr>
    <a:masterClrMapping/>
  </p:clrMapOvr>
  <p:transition>
    <p:cover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57200" y="533400"/>
            <a:ext cx="8382000" cy="5821363"/>
          </a:xfrm>
        </p:spPr>
        <p:txBody>
          <a:bodyPr vert="horz" wrap="square" lIns="91440" tIns="45720" rIns="91440" bIns="45720" anchor="t" anchorCtr="0"/>
          <a:p>
            <a:pPr eaLnBrk="1" hangingPunct="1"/>
            <a:r>
              <a:rPr dirty="0"/>
              <a:t>Tôi thích ăn kem</a:t>
            </a:r>
            <a:endParaRPr dirty="0"/>
          </a:p>
          <a:p>
            <a:pPr eaLnBrk="1" hangingPunct="1"/>
            <a:r>
              <a:rPr dirty="0"/>
              <a:t>Tôi mong ước có nhiều tiền</a:t>
            </a:r>
            <a:endParaRPr dirty="0"/>
          </a:p>
          <a:p>
            <a:pPr eaLnBrk="1" hangingPunct="1"/>
            <a:r>
              <a:rPr dirty="0"/>
              <a:t>Tôi đang có tiền để dành</a:t>
            </a:r>
            <a:endParaRPr dirty="0"/>
          </a:p>
          <a:p>
            <a:pPr eaLnBrk="1" hangingPunct="1"/>
            <a:r>
              <a:rPr dirty="0"/>
              <a:t>Tôi biết hiện tại trong túi mình có bao nhiêu tiền</a:t>
            </a:r>
            <a:endParaRPr dirty="0"/>
          </a:p>
          <a:p>
            <a:pPr eaLnBrk="1" hangingPunct="1"/>
            <a:r>
              <a:rPr dirty="0"/>
              <a:t>Tôi biết chính xác hôm qua mình xài bao nhiêu tiền</a:t>
            </a:r>
            <a:endParaRPr dirty="0"/>
          </a:p>
          <a:p>
            <a:pPr eaLnBrk="1" hangingPunct="1"/>
            <a:r>
              <a:rPr dirty="0"/>
              <a:t>Tôi biết chính xác tuần trước mình xài bao nhiêu tiền</a:t>
            </a:r>
            <a:endParaRPr dirty="0"/>
          </a:p>
          <a:p>
            <a:pPr eaLnBrk="1" hangingPunct="1"/>
            <a:r>
              <a:rPr dirty="0"/>
              <a:t>Tôi rất ít khi gặp khó khăn về tiền bạc</a:t>
            </a:r>
            <a:endParaRPr dirty="0"/>
          </a:p>
          <a:p>
            <a:pPr eaLnBrk="1" hangingPunct="1"/>
            <a:endParaRPr dirty="0"/>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charRg st="0" end="17"/>
                                            </p:txEl>
                                          </p:spTgt>
                                        </p:tgtEl>
                                        <p:attrNameLst>
                                          <p:attrName>style.visibility</p:attrName>
                                        </p:attrNameLst>
                                      </p:cBhvr>
                                      <p:to>
                                        <p:strVal val="visible"/>
                                      </p:to>
                                    </p:set>
                                    <p:animEffect transition="in" filter="blinds(horizontal)">
                                      <p:cBhvr>
                                        <p:cTn id="7" dur="500"/>
                                        <p:tgtEl>
                                          <p:spTgt spid="3">
                                            <p:txEl>
                                              <p:charRg st="0" end="17"/>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charRg st="17" end="44"/>
                                            </p:txEl>
                                          </p:spTgt>
                                        </p:tgtEl>
                                        <p:attrNameLst>
                                          <p:attrName>style.visibility</p:attrName>
                                        </p:attrNameLst>
                                      </p:cBhvr>
                                      <p:to>
                                        <p:strVal val="visible"/>
                                      </p:to>
                                    </p:set>
                                    <p:animEffect transition="in" filter="blinds(horizontal)">
                                      <p:cBhvr>
                                        <p:cTn id="12" dur="500"/>
                                        <p:tgtEl>
                                          <p:spTgt spid="3">
                                            <p:txEl>
                                              <p:charRg st="17" end="4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charRg st="44" end="69"/>
                                            </p:txEl>
                                          </p:spTgt>
                                        </p:tgtEl>
                                        <p:attrNameLst>
                                          <p:attrName>style.visibility</p:attrName>
                                        </p:attrNameLst>
                                      </p:cBhvr>
                                      <p:to>
                                        <p:strVal val="visible"/>
                                      </p:to>
                                    </p:set>
                                    <p:animEffect transition="in" filter="blinds(horizontal)">
                                      <p:cBhvr>
                                        <p:cTn id="17" dur="500"/>
                                        <p:tgtEl>
                                          <p:spTgt spid="3">
                                            <p:txEl>
                                              <p:charRg st="44" end="6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charRg st="69" end="120"/>
                                            </p:txEl>
                                          </p:spTgt>
                                        </p:tgtEl>
                                        <p:attrNameLst>
                                          <p:attrName>style.visibility</p:attrName>
                                        </p:attrNameLst>
                                      </p:cBhvr>
                                      <p:to>
                                        <p:strVal val="visible"/>
                                      </p:to>
                                    </p:set>
                                    <p:animEffect transition="in" filter="blinds(horizontal)">
                                      <p:cBhvr>
                                        <p:cTn id="22" dur="500"/>
                                        <p:tgtEl>
                                          <p:spTgt spid="3">
                                            <p:txEl>
                                              <p:charRg st="69" end="12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charRg st="120" end="171"/>
                                            </p:txEl>
                                          </p:spTgt>
                                        </p:tgtEl>
                                        <p:attrNameLst>
                                          <p:attrName>style.visibility</p:attrName>
                                        </p:attrNameLst>
                                      </p:cBhvr>
                                      <p:to>
                                        <p:strVal val="visible"/>
                                      </p:to>
                                    </p:set>
                                    <p:animEffect transition="in" filter="blinds(horizontal)">
                                      <p:cBhvr>
                                        <p:cTn id="27" dur="500"/>
                                        <p:tgtEl>
                                          <p:spTgt spid="3">
                                            <p:txEl>
                                              <p:charRg st="120" end="17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charRg st="171" end="225"/>
                                            </p:txEl>
                                          </p:spTgt>
                                        </p:tgtEl>
                                        <p:attrNameLst>
                                          <p:attrName>style.visibility</p:attrName>
                                        </p:attrNameLst>
                                      </p:cBhvr>
                                      <p:to>
                                        <p:strVal val="visible"/>
                                      </p:to>
                                    </p:set>
                                    <p:animEffect transition="in" filter="blinds(horizontal)">
                                      <p:cBhvr>
                                        <p:cTn id="32" dur="500"/>
                                        <p:tgtEl>
                                          <p:spTgt spid="3">
                                            <p:txEl>
                                              <p:charRg st="171" end="22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charRg st="225" end="265"/>
                                            </p:txEl>
                                          </p:spTgt>
                                        </p:tgtEl>
                                        <p:attrNameLst>
                                          <p:attrName>style.visibility</p:attrName>
                                        </p:attrNameLst>
                                      </p:cBhvr>
                                      <p:to>
                                        <p:strVal val="visible"/>
                                      </p:to>
                                    </p:set>
                                    <p:animEffect transition="in" filter="blinds(horizontal)">
                                      <p:cBhvr>
                                        <p:cTn id="37" dur="500"/>
                                        <p:tgtEl>
                                          <p:spTgt spid="3">
                                            <p:txEl>
                                              <p:charRg st="225" end="26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Rectangle 3"/>
          <p:cNvSpPr>
            <a:spLocks noGrp="1"/>
          </p:cNvSpPr>
          <p:nvPr>
            <p:ph idx="1"/>
          </p:nvPr>
        </p:nvSpPr>
        <p:spPr>
          <a:xfrm>
            <a:off x="76200" y="4876800"/>
            <a:ext cx="9144000" cy="1888490"/>
          </a:xfrm>
        </p:spPr>
        <p:txBody>
          <a:bodyPr vert="horz" wrap="square" lIns="91440" tIns="45720" rIns="91440" bIns="45720" anchor="t" anchorCtr="0"/>
          <a:p>
            <a:pPr algn="just" eaLnBrk="1" hangingPunct="1">
              <a:buNone/>
            </a:pPr>
            <a:r>
              <a:rPr lang="en-US" sz="2800" dirty="0"/>
              <a:t>		</a:t>
            </a:r>
            <a:r>
              <a:rPr sz="2800" dirty="0"/>
              <a:t>Hoạt động nhỏ vừa qua cho chúng ta thấy mình cần quản lý tiền tốt hơn. Bài học hôm nay sẽ cung cấp cho các em 1 công cụ để quản lý tài chính cá nhân, nhờ đó kiểm soát chi tiêu hiệu quả</a:t>
            </a:r>
            <a:endParaRPr sz="2800" dirty="0"/>
          </a:p>
        </p:txBody>
      </p:sp>
      <p:pic>
        <p:nvPicPr>
          <p:cNvPr id="5123" name="Picture 6" descr="images3"/>
          <p:cNvPicPr>
            <a:picLocks noChangeAspect="1"/>
          </p:cNvPicPr>
          <p:nvPr/>
        </p:nvPicPr>
        <p:blipFill>
          <a:blip r:embed="rId1"/>
          <a:stretch>
            <a:fillRect/>
          </a:stretch>
        </p:blipFill>
        <p:spPr>
          <a:xfrm>
            <a:off x="7086600" y="1219200"/>
            <a:ext cx="1617663" cy="3276600"/>
          </a:xfrm>
          <a:prstGeom prst="rect">
            <a:avLst/>
          </a:prstGeom>
          <a:noFill/>
          <a:ln w="9525">
            <a:noFill/>
          </a:ln>
        </p:spPr>
      </p:pic>
      <p:sp>
        <p:nvSpPr>
          <p:cNvPr id="5125" name="Rectangle 8"/>
          <p:cNvSpPr/>
          <p:nvPr/>
        </p:nvSpPr>
        <p:spPr>
          <a:xfrm>
            <a:off x="0" y="533400"/>
            <a:ext cx="8464550" cy="953135"/>
          </a:xfrm>
          <a:prstGeom prst="rect">
            <a:avLst/>
          </a:prstGeom>
          <a:noFill/>
          <a:ln w="9525">
            <a:noFill/>
          </a:ln>
        </p:spPr>
        <p:txBody>
          <a:bodyPr wrap="square">
            <a:spAutoFit/>
          </a:bodyPr>
          <a:p>
            <a:pPr algn="ctr"/>
            <a:r>
              <a:rPr sz="2800" b="1" dirty="0">
                <a:latin typeface="Arial" panose="020B0604020202020204" pitchFamily="34" charset="0"/>
              </a:rPr>
              <a:t>Bạn quản lí tiền bạc của mình như thế nào?</a:t>
            </a:r>
            <a:br>
              <a:rPr sz="2800" b="1" dirty="0">
                <a:latin typeface="Arial" panose="020B0604020202020204" pitchFamily="34" charset="0"/>
              </a:rPr>
            </a:br>
            <a:endParaRPr sz="2800" b="1" dirty="0">
              <a:latin typeface="Arial" panose="020B0604020202020204" pitchFamily="34" charset="0"/>
            </a:endParaRPr>
          </a:p>
        </p:txBody>
      </p:sp>
      <p:sp>
        <p:nvSpPr>
          <p:cNvPr id="5126" name="AutoShape 10"/>
          <p:cNvSpPr/>
          <p:nvPr/>
        </p:nvSpPr>
        <p:spPr>
          <a:xfrm>
            <a:off x="685800" y="1219200"/>
            <a:ext cx="5448935" cy="762000"/>
          </a:xfrm>
          <a:prstGeom prst="rightArrow">
            <a:avLst>
              <a:gd name="adj1" fmla="val 50000"/>
              <a:gd name="adj2" fmla="val 98344"/>
            </a:avLst>
          </a:prstGeom>
          <a:solidFill>
            <a:srgbClr val="FDF6A1"/>
          </a:solidFill>
          <a:ln w="9525" cap="flat" cmpd="sng">
            <a:prstDash val="solid"/>
            <a:miter/>
            <a:headEnd type="none" w="med" len="med"/>
            <a:tailEnd type="none" w="med" len="med"/>
          </a:ln>
          <a:scene3d>
            <a:camera prst="legacyObliqueTopRight">
              <a:rot lat="0" lon="0" rev="0"/>
            </a:camera>
            <a:lightRig rig="legacyFlat3" dir="b"/>
          </a:scene3d>
          <a:sp3d extrusionH="430200" prstMaterial="legacyMatte">
            <a:bevelT w="13500" h="13500" prst="angle"/>
            <a:bevelB w="13500" h="13500" prst="angle"/>
            <a:extrusionClr>
              <a:srgbClr val="FDF6A1"/>
            </a:extrusionClr>
          </a:sp3d>
        </p:spPr>
        <p:txBody>
          <a:bodyPr>
            <a:flatTx/>
          </a:bodyPr>
          <a:p>
            <a:pPr>
              <a:spcBef>
                <a:spcPct val="20000"/>
              </a:spcBef>
            </a:pPr>
            <a:r>
              <a:rPr sz="2000" dirty="0">
                <a:latin typeface="Arial" panose="020B0604020202020204" pitchFamily="34" charset="0"/>
              </a:rPr>
              <a:t>Chi phí cho sinh hoạt hằng ngày</a:t>
            </a:r>
            <a:endParaRPr sz="2000" dirty="0">
              <a:latin typeface="Arial" panose="020B0604020202020204" pitchFamily="34" charset="0"/>
            </a:endParaRPr>
          </a:p>
        </p:txBody>
      </p:sp>
      <p:sp>
        <p:nvSpPr>
          <p:cNvPr id="5127" name="AutoShape 11"/>
          <p:cNvSpPr/>
          <p:nvPr/>
        </p:nvSpPr>
        <p:spPr>
          <a:xfrm>
            <a:off x="633730" y="2209800"/>
            <a:ext cx="5505450" cy="685800"/>
          </a:xfrm>
          <a:prstGeom prst="rightArrow">
            <a:avLst>
              <a:gd name="adj1" fmla="val 50000"/>
              <a:gd name="adj2" fmla="val 103573"/>
            </a:avLst>
          </a:prstGeom>
          <a:solidFill>
            <a:srgbClr val="00CCFF"/>
          </a:solidFill>
          <a:ln w="9525" cap="flat" cmpd="sng">
            <a:prstDash val="solid"/>
            <a:miter/>
            <a:headEnd type="none" w="med" len="med"/>
            <a:tailEnd type="none" w="med" len="med"/>
          </a:ln>
          <a:scene3d>
            <a:camera prst="legacyObliqueTopRight">
              <a:rot lat="0" lon="0" rev="0"/>
            </a:camera>
            <a:lightRig rig="legacyFlat3" dir="b"/>
          </a:scene3d>
          <a:sp3d extrusionH="430200" prstMaterial="legacyMatte">
            <a:bevelT w="13500" h="13500" prst="angle"/>
            <a:bevelB w="13500" h="13500" prst="angle"/>
            <a:extrusionClr>
              <a:srgbClr val="00CCFF"/>
            </a:extrusionClr>
          </a:sp3d>
        </p:spPr>
        <p:txBody>
          <a:bodyPr wrap="none" anchor="ctr" anchorCtr="0">
            <a:flatTx/>
          </a:bodyPr>
          <a:p>
            <a:pPr algn="ctr"/>
            <a:r>
              <a:rPr sz="2000" dirty="0">
                <a:latin typeface="Arial" panose="020B0604020202020204" pitchFamily="34" charset="0"/>
              </a:rPr>
              <a:t>Chi phí cho học tập</a:t>
            </a:r>
            <a:endParaRPr sz="2000" dirty="0">
              <a:latin typeface="Arial" panose="020B0604020202020204" pitchFamily="34" charset="0"/>
            </a:endParaRPr>
          </a:p>
        </p:txBody>
      </p:sp>
      <p:sp>
        <p:nvSpPr>
          <p:cNvPr id="5128" name="AutoShape 12"/>
          <p:cNvSpPr/>
          <p:nvPr/>
        </p:nvSpPr>
        <p:spPr>
          <a:xfrm>
            <a:off x="657860" y="3075305"/>
            <a:ext cx="5505450" cy="762000"/>
          </a:xfrm>
          <a:prstGeom prst="rightArrow">
            <a:avLst>
              <a:gd name="adj1" fmla="val 50000"/>
              <a:gd name="adj2" fmla="val 103583"/>
            </a:avLst>
          </a:prstGeom>
          <a:solidFill>
            <a:srgbClr val="FF6600"/>
          </a:solidFill>
          <a:ln w="9525" cap="flat" cmpd="sng">
            <a:prstDash val="solid"/>
            <a:miter/>
            <a:headEnd type="none" w="med" len="med"/>
            <a:tailEnd type="none" w="med" len="med"/>
          </a:ln>
          <a:scene3d>
            <a:camera prst="legacyObliqueTopRight">
              <a:rot lat="0" lon="0" rev="0"/>
            </a:camera>
            <a:lightRig rig="legacyFlat3" dir="b"/>
          </a:scene3d>
          <a:sp3d extrusionH="430200" prstMaterial="legacyMatte">
            <a:bevelT w="13500" h="13500" prst="angle"/>
            <a:bevelB w="13500" h="13500" prst="angle"/>
            <a:extrusionClr>
              <a:srgbClr val="FF6600"/>
            </a:extrusionClr>
          </a:sp3d>
        </p:spPr>
        <p:txBody>
          <a:bodyPr anchor="ctr" anchorCtr="0">
            <a:flatTx/>
          </a:bodyPr>
          <a:p>
            <a:pPr algn="ctr"/>
            <a:r>
              <a:rPr sz="2000" dirty="0">
                <a:solidFill>
                  <a:schemeClr val="tx2"/>
                </a:solidFill>
                <a:latin typeface="Arial" panose="020B0604020202020204" pitchFamily="34" charset="0"/>
              </a:rPr>
              <a:t>Chi phí cho giải trí, vui chơi với bạn bè…</a:t>
            </a:r>
            <a:endParaRPr sz="2000" dirty="0">
              <a:solidFill>
                <a:schemeClr val="tx2"/>
              </a:solidFill>
              <a:latin typeface="Arial" panose="020B0604020202020204" pitchFamily="34" charset="0"/>
            </a:endParaRPr>
          </a:p>
        </p:txBody>
      </p:sp>
      <p:sp>
        <p:nvSpPr>
          <p:cNvPr id="5129" name="AutoShape 13"/>
          <p:cNvSpPr/>
          <p:nvPr/>
        </p:nvSpPr>
        <p:spPr>
          <a:xfrm>
            <a:off x="685800" y="4114800"/>
            <a:ext cx="5681980" cy="609600"/>
          </a:xfrm>
          <a:prstGeom prst="rightArrow">
            <a:avLst>
              <a:gd name="adj1" fmla="val 50000"/>
              <a:gd name="adj2" fmla="val 98343"/>
            </a:avLst>
          </a:prstGeom>
          <a:solidFill>
            <a:srgbClr val="F4AAE4"/>
          </a:solidFill>
          <a:ln w="9525" cap="flat" cmpd="sng">
            <a:prstDash val="solid"/>
            <a:miter/>
            <a:headEnd type="none" w="med" len="med"/>
            <a:tailEnd type="none" w="med" len="med"/>
          </a:ln>
          <a:scene3d>
            <a:camera prst="legacyObliqueTopRight">
              <a:rot lat="0" lon="0" rev="0"/>
            </a:camera>
            <a:lightRig rig="legacyFlat3" dir="b"/>
          </a:scene3d>
          <a:sp3d extrusionH="430200" prstMaterial="legacyMatte">
            <a:bevelT w="13500" h="13500" prst="angle"/>
            <a:bevelB w="13500" h="13500" prst="angle"/>
            <a:extrusionClr>
              <a:srgbClr val="F4AAE4"/>
            </a:extrusionClr>
          </a:sp3d>
        </p:spPr>
        <p:txBody>
          <a:bodyPr>
            <a:flatTx/>
          </a:bodyPr>
          <a:p>
            <a:pPr algn="ctr">
              <a:spcBef>
                <a:spcPct val="20000"/>
              </a:spcBef>
            </a:pPr>
            <a:r>
              <a:rPr sz="2000" dirty="0">
                <a:latin typeface="Arial" panose="020B0604020202020204" pitchFamily="34" charset="0"/>
              </a:rPr>
              <a:t>Dự định cho tương lai</a:t>
            </a:r>
            <a:endParaRPr sz="2000" dirty="0">
              <a:latin typeface="Arial" panose="020B0604020202020204" pitchFamily="34" charset="0"/>
            </a:endParaRPr>
          </a:p>
        </p:txBody>
      </p:sp>
    </p:spTree>
  </p:cSld>
  <p:clrMapOvr>
    <a:masterClrMapping/>
  </p:clrMapOvr>
  <p:transition>
    <p:cover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7" name="Rectangle 6"/>
          <p:cNvSpPr/>
          <p:nvPr/>
        </p:nvSpPr>
        <p:spPr>
          <a:xfrm>
            <a:off x="76200" y="380683"/>
            <a:ext cx="9296400" cy="645160"/>
          </a:xfrm>
          <a:prstGeom prst="rect">
            <a:avLst/>
          </a:prstGeom>
          <a:noFill/>
          <a:ln w="9525">
            <a:noFill/>
          </a:ln>
        </p:spPr>
        <p:txBody>
          <a:bodyPr>
            <a:spAutoFit/>
          </a:bodyPr>
          <a:p>
            <a:r>
              <a:rPr lang="en-US" sz="3600" b="1" dirty="0">
                <a:solidFill>
                  <a:srgbClr val="0000FF"/>
                </a:solidFill>
                <a:latin typeface="Arial" panose="020B0604020202020204" pitchFamily="34" charset="0"/>
              </a:rPr>
              <a:t>I. </a:t>
            </a:r>
            <a:r>
              <a:rPr sz="3600" b="1" dirty="0">
                <a:solidFill>
                  <a:srgbClr val="0000FF"/>
                </a:solidFill>
                <a:latin typeface="Arial" panose="020B0604020202020204" pitchFamily="34" charset="0"/>
              </a:rPr>
              <a:t>Bảng ngân sách cá nhân là gì?</a:t>
            </a:r>
            <a:endParaRPr sz="3600" b="1" dirty="0">
              <a:solidFill>
                <a:srgbClr val="0000FF"/>
              </a:solidFill>
              <a:latin typeface="Arial" panose="020B0604020202020204" pitchFamily="34" charset="0"/>
            </a:endParaRPr>
          </a:p>
        </p:txBody>
      </p:sp>
      <p:sp>
        <p:nvSpPr>
          <p:cNvPr id="11268" name="Rectangle 7"/>
          <p:cNvSpPr/>
          <p:nvPr/>
        </p:nvSpPr>
        <p:spPr>
          <a:xfrm>
            <a:off x="228600" y="1981200"/>
            <a:ext cx="8686800" cy="2306320"/>
          </a:xfrm>
          <a:prstGeom prst="rect">
            <a:avLst/>
          </a:prstGeom>
          <a:noFill/>
          <a:ln w="9525">
            <a:noFill/>
          </a:ln>
        </p:spPr>
        <p:txBody>
          <a:bodyPr>
            <a:spAutoFit/>
          </a:bodyPr>
          <a:p>
            <a:pPr>
              <a:lnSpc>
                <a:spcPct val="90000"/>
              </a:lnSpc>
              <a:spcBef>
                <a:spcPct val="20000"/>
              </a:spcBef>
            </a:pPr>
            <a:r>
              <a:rPr sz="3200" dirty="0">
                <a:latin typeface="Arial" panose="020B0604020202020204" pitchFamily="34" charset="0"/>
              </a:rPr>
              <a:t>Bảng ngân sách cá nhân: Là 1 bảng liệt kê các khoản thu nhập và các khoản chi tiêu ước tính, bao gồm cả các khoản tiết kiệm của một người trong một khoảng thời gian nhất định ( VD: 1 tuần hay 1 tháng….).</a:t>
            </a:r>
            <a:endParaRPr sz="3200" dirty="0">
              <a:latin typeface="Arial" panose="020B0604020202020204" pitchFamily="34" charset="0"/>
            </a:endParaRPr>
          </a:p>
        </p:txBody>
      </p:sp>
      <p:pic>
        <p:nvPicPr>
          <p:cNvPr id="11269" name="Picture 14" descr="tien"/>
          <p:cNvPicPr>
            <a:picLocks noChangeAspect="1"/>
          </p:cNvPicPr>
          <p:nvPr/>
        </p:nvPicPr>
        <p:blipFill>
          <a:blip r:embed="rId1"/>
          <a:stretch>
            <a:fillRect/>
          </a:stretch>
        </p:blipFill>
        <p:spPr>
          <a:xfrm>
            <a:off x="6172200" y="3962400"/>
            <a:ext cx="2743200" cy="2592388"/>
          </a:xfrm>
          <a:prstGeom prst="rect">
            <a:avLst/>
          </a:prstGeom>
          <a:noFill/>
          <a:ln w="9525">
            <a:noFill/>
          </a:ln>
        </p:spPr>
      </p:pic>
      <p:sp>
        <p:nvSpPr>
          <p:cNvPr id="2" name="Rectangle 6"/>
          <p:cNvSpPr/>
          <p:nvPr/>
        </p:nvSpPr>
        <p:spPr>
          <a:xfrm>
            <a:off x="76200" y="1066483"/>
            <a:ext cx="9296400" cy="645160"/>
          </a:xfrm>
          <a:prstGeom prst="rect">
            <a:avLst/>
          </a:prstGeom>
          <a:noFill/>
          <a:ln w="9525">
            <a:noFill/>
          </a:ln>
        </p:spPr>
        <p:txBody>
          <a:bodyPr>
            <a:spAutoFit/>
          </a:bodyPr>
          <a:p>
            <a:r>
              <a:rPr lang="en-US" sz="3600" b="1" dirty="0">
                <a:solidFill>
                  <a:srgbClr val="0000FF"/>
                </a:solidFill>
                <a:latin typeface="Arial" panose="020B0604020202020204" pitchFamily="34" charset="0"/>
              </a:rPr>
              <a:t>1. Khái niệm</a:t>
            </a:r>
            <a:endParaRPr sz="3600" b="1" dirty="0">
              <a:solidFill>
                <a:srgbClr val="0000FF"/>
              </a:solidFill>
              <a:latin typeface="Arial" panose="020B0604020202020204" pitchFamily="34" charset="0"/>
            </a:endParaRPr>
          </a:p>
        </p:txBody>
      </p:sp>
    </p:spTree>
  </p:cSld>
  <p:clrMapOvr>
    <a:masterClrMapping/>
  </p:clrMapOvr>
  <p:transition>
    <p:cover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2293" name="Group 11"/>
          <p:cNvGrpSpPr/>
          <p:nvPr/>
        </p:nvGrpSpPr>
        <p:grpSpPr>
          <a:xfrm>
            <a:off x="990600" y="1905000"/>
            <a:ext cx="6781800" cy="3048000"/>
            <a:chOff x="480" y="1680"/>
            <a:chExt cx="4272" cy="1920"/>
          </a:xfrm>
        </p:grpSpPr>
        <p:grpSp>
          <p:nvGrpSpPr>
            <p:cNvPr id="12295" name="Group 12"/>
            <p:cNvGrpSpPr/>
            <p:nvPr/>
          </p:nvGrpSpPr>
          <p:grpSpPr>
            <a:xfrm>
              <a:off x="480" y="1680"/>
              <a:ext cx="4272" cy="1872"/>
              <a:chOff x="480" y="1680"/>
              <a:chExt cx="4272" cy="1872"/>
            </a:xfrm>
          </p:grpSpPr>
          <p:sp>
            <p:nvSpPr>
              <p:cNvPr id="27661" name="Oval 13"/>
              <p:cNvSpPr>
                <a:spLocks noChangeArrowheads="1"/>
              </p:cNvSpPr>
              <p:nvPr/>
            </p:nvSpPr>
            <p:spPr bwMode="auto">
              <a:xfrm>
                <a:off x="2064" y="2208"/>
                <a:ext cx="1392" cy="816"/>
              </a:xfrm>
              <a:prstGeom prst="ellipse">
                <a:avLst/>
              </a:prstGeom>
              <a:solidFill>
                <a:schemeClr val="hlink"/>
              </a:solidFill>
              <a:ln w="9525">
                <a:solidFill>
                  <a:schemeClr val="tx1"/>
                </a:solidFill>
                <a:round/>
              </a:ln>
              <a:effectLst>
                <a:outerShdw dist="107763" dir="13500000" algn="ctr" rotWithShape="0">
                  <a:schemeClr val="bg2">
                    <a:alpha val="50000"/>
                  </a:schemeClr>
                </a:outerShdw>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sz="1800" b="1"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Ngân sách </a:t>
                </a:r>
                <a:endParaRPr kumimoji="0" lang="en-US" sz="1800" b="1"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en-US" sz="1800" b="1"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cá nhân</a:t>
                </a:r>
                <a:endParaRPr kumimoji="0" lang="en-US" sz="1800" b="1"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27662" name="AutoShape 14"/>
              <p:cNvSpPr>
                <a:spLocks noChangeArrowheads="1"/>
              </p:cNvSpPr>
              <p:nvPr/>
            </p:nvSpPr>
            <p:spPr bwMode="auto">
              <a:xfrm>
                <a:off x="3408" y="1680"/>
                <a:ext cx="1344" cy="720"/>
              </a:xfrm>
              <a:prstGeom prst="wedgeEllipseCallout">
                <a:avLst>
                  <a:gd name="adj1" fmla="val -51861"/>
                  <a:gd name="adj2" fmla="val 55000"/>
                </a:avLst>
              </a:prstGeom>
              <a:solidFill>
                <a:srgbClr val="FDF6A1"/>
              </a:solidFill>
              <a:ln w="9525">
                <a:solidFill>
                  <a:schemeClr val="tx1"/>
                </a:solidFill>
                <a:miter lim="800000"/>
              </a:ln>
              <a:effectLst>
                <a:outerShdw dist="107763" dir="13500000" algn="ctr" rotWithShape="0">
                  <a:schemeClr val="bg2">
                    <a:alpha val="50000"/>
                  </a:schemeClr>
                </a:outerShdw>
              </a:effec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sz="1800" b="1"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Dự trù các khoản chi</a:t>
                </a:r>
                <a:endParaRPr kumimoji="0" lang="en-US" sz="1800" b="1"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27663" name="AutoShape 15"/>
              <p:cNvSpPr>
                <a:spLocks noChangeArrowheads="1"/>
              </p:cNvSpPr>
              <p:nvPr/>
            </p:nvSpPr>
            <p:spPr bwMode="auto">
              <a:xfrm>
                <a:off x="576" y="1680"/>
                <a:ext cx="1440" cy="720"/>
              </a:xfrm>
              <a:prstGeom prst="wedgeEllipseCallout">
                <a:avLst>
                  <a:gd name="adj1" fmla="val 58264"/>
                  <a:gd name="adj2" fmla="val 53750"/>
                </a:avLst>
              </a:prstGeom>
              <a:solidFill>
                <a:srgbClr val="FDF6A1"/>
              </a:solidFill>
              <a:ln w="9525">
                <a:solidFill>
                  <a:schemeClr val="tx1"/>
                </a:solidFill>
                <a:miter lim="800000"/>
              </a:ln>
              <a:effectLst>
                <a:outerShdw dist="107763" dir="13500000" algn="ctr" rotWithShape="0">
                  <a:schemeClr val="bg2">
                    <a:alpha val="50000"/>
                  </a:schemeClr>
                </a:outerShdw>
              </a:effec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sz="1800" b="1"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Thu nhập</a:t>
                </a:r>
                <a:endParaRPr kumimoji="0" lang="en-US" sz="1800" b="1"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27664" name="AutoShape 16"/>
              <p:cNvSpPr>
                <a:spLocks noChangeArrowheads="1"/>
              </p:cNvSpPr>
              <p:nvPr/>
            </p:nvSpPr>
            <p:spPr bwMode="auto">
              <a:xfrm>
                <a:off x="480" y="2880"/>
                <a:ext cx="1488" cy="672"/>
              </a:xfrm>
              <a:prstGeom prst="wedgeEllipseCallout">
                <a:avLst>
                  <a:gd name="adj1" fmla="val 67741"/>
                  <a:gd name="adj2" fmla="val -51787"/>
                </a:avLst>
              </a:prstGeom>
              <a:solidFill>
                <a:srgbClr val="FDF6A1"/>
              </a:solidFill>
              <a:ln w="9525">
                <a:solidFill>
                  <a:schemeClr val="tx1"/>
                </a:solidFill>
                <a:miter lim="800000"/>
              </a:ln>
              <a:effectLst>
                <a:outerShdw dist="107763" dir="13500000" algn="ctr" rotWithShape="0">
                  <a:schemeClr val="bg2">
                    <a:alpha val="50000"/>
                  </a:schemeClr>
                </a:outerShdw>
              </a:effec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sz="1800" b="1"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Theo dõi thu chi thực tế</a:t>
                </a:r>
                <a:endParaRPr kumimoji="0" lang="en-US" sz="1800" b="1"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grpSp>
        <p:sp>
          <p:nvSpPr>
            <p:cNvPr id="27665" name="AutoShape 17"/>
            <p:cNvSpPr>
              <a:spLocks noChangeArrowheads="1"/>
            </p:cNvSpPr>
            <p:nvPr/>
          </p:nvSpPr>
          <p:spPr bwMode="auto">
            <a:xfrm>
              <a:off x="3360" y="2928"/>
              <a:ext cx="1344" cy="672"/>
            </a:xfrm>
            <a:prstGeom prst="wedgeEllipseCallout">
              <a:avLst>
                <a:gd name="adj1" fmla="val -55060"/>
                <a:gd name="adj2" fmla="val -56694"/>
              </a:avLst>
            </a:prstGeom>
            <a:solidFill>
              <a:srgbClr val="FDF6A1"/>
            </a:solidFill>
            <a:ln w="9525">
              <a:solidFill>
                <a:schemeClr val="tx1"/>
              </a:solidFill>
              <a:miter lim="800000"/>
            </a:ln>
            <a:effectLst>
              <a:outerShdw dist="107763" dir="13500000" algn="ctr" rotWithShape="0">
                <a:schemeClr val="bg2">
                  <a:alpha val="50000"/>
                </a:schemeClr>
              </a:outerShdw>
            </a:effec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sz="1800" b="1"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Tiết kiệm</a:t>
              </a:r>
              <a:endParaRPr kumimoji="0" lang="en-US" sz="1800" b="1"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grpSp>
      <p:sp>
        <p:nvSpPr>
          <p:cNvPr id="12294" name="Rectangle 18"/>
          <p:cNvSpPr/>
          <p:nvPr/>
        </p:nvSpPr>
        <p:spPr>
          <a:xfrm>
            <a:off x="838200" y="790575"/>
            <a:ext cx="5733415" cy="521970"/>
          </a:xfrm>
          <a:prstGeom prst="rect">
            <a:avLst/>
          </a:prstGeom>
          <a:noFill/>
          <a:ln w="9525">
            <a:noFill/>
          </a:ln>
        </p:spPr>
        <p:txBody>
          <a:bodyPr wrap="none">
            <a:spAutoFit/>
          </a:bodyPr>
          <a:p>
            <a:r>
              <a:rPr lang="en-US" sz="2800" b="1" dirty="0">
                <a:solidFill>
                  <a:srgbClr val="FF0066"/>
                </a:solidFill>
                <a:latin typeface="Arial" panose="020B0604020202020204" pitchFamily="34" charset="0"/>
              </a:rPr>
              <a:t>2. </a:t>
            </a:r>
            <a:r>
              <a:rPr sz="2800" b="1" dirty="0">
                <a:solidFill>
                  <a:srgbClr val="FF0066"/>
                </a:solidFill>
                <a:latin typeface="Arial" panose="020B0604020202020204" pitchFamily="34" charset="0"/>
              </a:rPr>
              <a:t>Bảng ngân sách cá nhân gồm:</a:t>
            </a:r>
            <a:endParaRPr sz="2800" b="1" dirty="0">
              <a:solidFill>
                <a:srgbClr val="FF0066"/>
              </a:solidFill>
              <a:latin typeface="Arial" panose="020B0604020202020204" pitchFamily="34" charset="0"/>
            </a:endParaRPr>
          </a:p>
        </p:txBody>
      </p:sp>
    </p:spTree>
  </p:cSld>
  <p:clrMapOvr>
    <a:masterClrMapping/>
  </p:clrMapOvr>
  <p:transition>
    <p:cover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7" name="Rectangle 6"/>
          <p:cNvSpPr/>
          <p:nvPr/>
        </p:nvSpPr>
        <p:spPr>
          <a:xfrm>
            <a:off x="533400" y="620713"/>
            <a:ext cx="8054975" cy="1076325"/>
          </a:xfrm>
          <a:prstGeom prst="rect">
            <a:avLst/>
          </a:prstGeom>
          <a:noFill/>
          <a:ln w="9525">
            <a:noFill/>
          </a:ln>
        </p:spPr>
        <p:txBody>
          <a:bodyPr wrap="square" anchor="ctr" anchorCtr="0">
            <a:spAutoFit/>
          </a:bodyPr>
          <a:p>
            <a:pPr algn="ctr"/>
            <a:r>
              <a:rPr lang="en-US" sz="3200" b="1" dirty="0">
                <a:solidFill>
                  <a:schemeClr val="accent2"/>
                </a:solidFill>
                <a:latin typeface="Arial" panose="020B0604020202020204" pitchFamily="34" charset="0"/>
              </a:rPr>
              <a:t>3. </a:t>
            </a:r>
            <a:r>
              <a:rPr sz="3200" b="1" dirty="0">
                <a:solidFill>
                  <a:schemeClr val="accent2"/>
                </a:solidFill>
                <a:latin typeface="Arial" panose="020B0604020202020204" pitchFamily="34" charset="0"/>
              </a:rPr>
              <a:t>Lợi ích của việc lập bảng ngân sách </a:t>
            </a:r>
            <a:endParaRPr sz="3200" b="1" dirty="0">
              <a:solidFill>
                <a:schemeClr val="accent2"/>
              </a:solidFill>
              <a:latin typeface="Arial" panose="020B0604020202020204" pitchFamily="34" charset="0"/>
            </a:endParaRPr>
          </a:p>
          <a:p>
            <a:pPr algn="ctr"/>
            <a:r>
              <a:rPr sz="3200" b="1" dirty="0">
                <a:solidFill>
                  <a:schemeClr val="accent2"/>
                </a:solidFill>
                <a:latin typeface="Arial" panose="020B0604020202020204" pitchFamily="34" charset="0"/>
              </a:rPr>
              <a:t>cá nhân là gì?</a:t>
            </a:r>
            <a:r>
              <a:rPr sz="2000" b="1" dirty="0">
                <a:solidFill>
                  <a:schemeClr val="accent2"/>
                </a:solidFill>
                <a:latin typeface="Arial" panose="020B0604020202020204" pitchFamily="34" charset="0"/>
              </a:rPr>
              <a:t> </a:t>
            </a:r>
            <a:endParaRPr sz="2000" b="1" dirty="0">
              <a:solidFill>
                <a:schemeClr val="accent2"/>
              </a:solidFill>
              <a:latin typeface="Arial" panose="020B0604020202020204" pitchFamily="34" charset="0"/>
            </a:endParaRPr>
          </a:p>
        </p:txBody>
      </p:sp>
      <p:sp>
        <p:nvSpPr>
          <p:cNvPr id="13318" name="Rectangle 7"/>
          <p:cNvSpPr/>
          <p:nvPr/>
        </p:nvSpPr>
        <p:spPr>
          <a:xfrm>
            <a:off x="533400" y="1990725"/>
            <a:ext cx="8197850" cy="1568450"/>
          </a:xfrm>
          <a:prstGeom prst="rect">
            <a:avLst/>
          </a:prstGeom>
          <a:noFill/>
          <a:ln w="9525">
            <a:noFill/>
          </a:ln>
        </p:spPr>
        <p:txBody>
          <a:bodyPr wrap="square" anchor="ctr" anchorCtr="0">
            <a:spAutoFit/>
          </a:bodyPr>
          <a:p>
            <a:r>
              <a:rPr sz="3200" dirty="0">
                <a:solidFill>
                  <a:srgbClr val="FF3300"/>
                </a:solidFill>
                <a:latin typeface="Arial" panose="020B0604020202020204" pitchFamily="34" charset="0"/>
              </a:rPr>
              <a:t>Giúp chúng ta có kế hoạch chi tiêu hiệu quả và tiết kiệm, qua đó quản lí tiền bạc tốt hơn trong phạm vi thu nhập của mình.</a:t>
            </a:r>
            <a:endParaRPr sz="3200" dirty="0">
              <a:solidFill>
                <a:srgbClr val="FF3300"/>
              </a:solidFill>
              <a:latin typeface="Arial" panose="020B0604020202020204" pitchFamily="34" charset="0"/>
            </a:endParaRPr>
          </a:p>
        </p:txBody>
      </p:sp>
      <p:pic>
        <p:nvPicPr>
          <p:cNvPr id="13319" name="Picture 8" descr="1296548682-2-is098r3ah"/>
          <p:cNvPicPr>
            <a:picLocks noChangeAspect="1"/>
          </p:cNvPicPr>
          <p:nvPr/>
        </p:nvPicPr>
        <p:blipFill>
          <a:blip r:embed="rId1"/>
          <a:stretch>
            <a:fillRect/>
          </a:stretch>
        </p:blipFill>
        <p:spPr>
          <a:xfrm>
            <a:off x="3733800" y="3733800"/>
            <a:ext cx="4800600" cy="2895600"/>
          </a:xfrm>
          <a:prstGeom prst="rect">
            <a:avLst/>
          </a:prstGeom>
          <a:noFill/>
          <a:ln w="9525">
            <a:noFill/>
          </a:ln>
        </p:spPr>
      </p:pic>
    </p:spTree>
  </p:cSld>
  <p:clrMapOvr>
    <a:masterClrMapping/>
  </p:clrMapOvr>
  <p:transition>
    <p:cover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41" name="Rectangle 6"/>
          <p:cNvSpPr/>
          <p:nvPr/>
        </p:nvSpPr>
        <p:spPr>
          <a:xfrm>
            <a:off x="609600" y="821691"/>
            <a:ext cx="7848600" cy="521970"/>
          </a:xfrm>
          <a:prstGeom prst="rect">
            <a:avLst/>
          </a:prstGeom>
          <a:noFill/>
          <a:ln w="9525">
            <a:noFill/>
          </a:ln>
        </p:spPr>
        <p:txBody>
          <a:bodyPr anchor="ctr" anchorCtr="0">
            <a:spAutoFit/>
          </a:bodyPr>
          <a:p>
            <a:r>
              <a:rPr lang="en-US" sz="2800" b="1" dirty="0">
                <a:solidFill>
                  <a:srgbClr val="0000FF"/>
                </a:solidFill>
                <a:latin typeface="Arial" panose="020B0604020202020204" pitchFamily="34" charset="0"/>
              </a:rPr>
              <a:t>II. </a:t>
            </a:r>
            <a:r>
              <a:rPr sz="2800" b="1" dirty="0">
                <a:solidFill>
                  <a:srgbClr val="0000FF"/>
                </a:solidFill>
                <a:latin typeface="Arial" panose="020B0604020202020204" pitchFamily="34" charset="0"/>
              </a:rPr>
              <a:t>CÁC BƯỚC LẬP NGÂN SÁCH CÁ NHÂN</a:t>
            </a:r>
            <a:endParaRPr b="1" dirty="0">
              <a:solidFill>
                <a:srgbClr val="0000FF"/>
              </a:solidFill>
              <a:latin typeface="Arial" panose="020B0604020202020204" pitchFamily="34" charset="0"/>
            </a:endParaRPr>
          </a:p>
        </p:txBody>
      </p:sp>
      <p:sp>
        <p:nvSpPr>
          <p:cNvPr id="29704" name="Rectangle 8"/>
          <p:cNvSpPr/>
          <p:nvPr/>
        </p:nvSpPr>
        <p:spPr>
          <a:xfrm>
            <a:off x="647700" y="1507650"/>
            <a:ext cx="8153400" cy="1383665"/>
          </a:xfrm>
          <a:prstGeom prst="rect">
            <a:avLst/>
          </a:prstGeom>
          <a:noFill/>
          <a:ln w="9525">
            <a:noFill/>
          </a:ln>
        </p:spPr>
        <p:txBody>
          <a:bodyPr anchor="ctr" anchorCtr="0">
            <a:spAutoFit/>
          </a:bodyPr>
          <a:p>
            <a:r>
              <a:rPr lang="en-US" sz="2800" dirty="0">
                <a:latin typeface="Arial" panose="020B0604020202020204" pitchFamily="34" charset="0"/>
              </a:rPr>
              <a:t>- </a:t>
            </a:r>
            <a:r>
              <a:rPr sz="2800" dirty="0">
                <a:latin typeface="Arial" panose="020B0604020202020204" pitchFamily="34" charset="0"/>
              </a:rPr>
              <a:t>B 1: Ước tính các khoản thu nhập có thể có trong 1 tuần/1 tháng. Ví dụ: thu nhập từ việc làm thêm, các khoản hỗ trợ, quà tặng…</a:t>
            </a:r>
            <a:endParaRPr sz="2800" dirty="0">
              <a:latin typeface="Arial" panose="020B0604020202020204" pitchFamily="34" charset="0"/>
            </a:endParaRPr>
          </a:p>
        </p:txBody>
      </p:sp>
      <p:sp>
        <p:nvSpPr>
          <p:cNvPr id="29706" name="Rectangle 10"/>
          <p:cNvSpPr/>
          <p:nvPr/>
        </p:nvSpPr>
        <p:spPr>
          <a:xfrm>
            <a:off x="647700" y="2971642"/>
            <a:ext cx="8001000" cy="1814830"/>
          </a:xfrm>
          <a:prstGeom prst="rect">
            <a:avLst/>
          </a:prstGeom>
          <a:noFill/>
          <a:ln w="9525">
            <a:noFill/>
          </a:ln>
        </p:spPr>
        <p:txBody>
          <a:bodyPr anchor="ctr" anchorCtr="0">
            <a:spAutoFit/>
          </a:bodyPr>
          <a:p>
            <a:r>
              <a:rPr lang="en-US" sz="2800" dirty="0">
                <a:latin typeface="Arial" panose="020B0604020202020204" pitchFamily="34" charset="0"/>
              </a:rPr>
              <a:t>- </a:t>
            </a:r>
            <a:r>
              <a:rPr sz="2800" dirty="0">
                <a:latin typeface="Arial" panose="020B0604020202020204" pitchFamily="34" charset="0"/>
              </a:rPr>
              <a:t>B2: Ước tính các khoản chi tiêu có thể có trong cùng 1 khoảng thời gian trên. Nên liệt kê theo nhóm những chi phí cần thiết và nhóm những chi phí tùy ý.</a:t>
            </a:r>
            <a:endParaRPr sz="2800" dirty="0">
              <a:latin typeface="Arial" panose="020B0604020202020204" pitchFamily="34" charset="0"/>
            </a:endParaRPr>
          </a:p>
        </p:txBody>
      </p:sp>
      <p:sp>
        <p:nvSpPr>
          <p:cNvPr id="29707" name="Rectangle 11"/>
          <p:cNvSpPr/>
          <p:nvPr/>
        </p:nvSpPr>
        <p:spPr>
          <a:xfrm>
            <a:off x="609600" y="4953001"/>
            <a:ext cx="8077200" cy="1383665"/>
          </a:xfrm>
          <a:prstGeom prst="rect">
            <a:avLst/>
          </a:prstGeom>
          <a:noFill/>
          <a:ln w="9525">
            <a:noFill/>
          </a:ln>
        </p:spPr>
        <p:txBody>
          <a:bodyPr anchor="ctr" anchorCtr="0">
            <a:spAutoFit/>
          </a:bodyPr>
          <a:p>
            <a:r>
              <a:rPr lang="en-US" sz="2800" dirty="0">
                <a:latin typeface="Arial" panose="020B0604020202020204" pitchFamily="34" charset="0"/>
              </a:rPr>
              <a:t>- </a:t>
            </a:r>
            <a:r>
              <a:rPr sz="2800" dirty="0">
                <a:latin typeface="Arial" panose="020B0604020202020204" pitchFamily="34" charset="0"/>
              </a:rPr>
              <a:t>B3: Ước tính số tiền bạn có thể tiết kiệm hoặc muốn tiết kiệm. từ đó có thể cân đối, điều chỉnh bảng ngân sách cho phù hợp.</a:t>
            </a:r>
            <a:r>
              <a:rPr sz="2400" dirty="0">
                <a:latin typeface="Arial" panose="020B0604020202020204" pitchFamily="34" charset="0"/>
              </a:rPr>
              <a:t> </a:t>
            </a:r>
            <a:endParaRPr sz="2400" dirty="0">
              <a:latin typeface="Arial" panose="020B0604020202020204" pitchFamily="34" charset="0"/>
            </a:endParaRP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704"/>
                                        </p:tgtEl>
                                        <p:attrNameLst>
                                          <p:attrName>style.visibility</p:attrName>
                                        </p:attrNameLst>
                                      </p:cBhvr>
                                      <p:to>
                                        <p:strVal val="visible"/>
                                      </p:to>
                                    </p:set>
                                    <p:animEffect transition="in" filter="blinds(horizontal)">
                                      <p:cBhvr>
                                        <p:cTn id="7" dur="500"/>
                                        <p:tgtEl>
                                          <p:spTgt spid="2970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9706"/>
                                        </p:tgtEl>
                                        <p:attrNameLst>
                                          <p:attrName>style.visibility</p:attrName>
                                        </p:attrNameLst>
                                      </p:cBhvr>
                                      <p:to>
                                        <p:strVal val="visible"/>
                                      </p:to>
                                    </p:set>
                                    <p:animEffect transition="in" filter="blinds(horizontal)">
                                      <p:cBhvr>
                                        <p:cTn id="12" dur="500"/>
                                        <p:tgtEl>
                                          <p:spTgt spid="2970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9707"/>
                                        </p:tgtEl>
                                        <p:attrNameLst>
                                          <p:attrName>style.visibility</p:attrName>
                                        </p:attrNameLst>
                                      </p:cBhvr>
                                      <p:to>
                                        <p:strVal val="visible"/>
                                      </p:to>
                                    </p:set>
                                    <p:animEffect transition="in" filter="blinds(horizontal)">
                                      <p:cBhvr>
                                        <p:cTn id="17" dur="500"/>
                                        <p:tgtEl>
                                          <p:spTgt spid="297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4" grpId="0"/>
      <p:bldP spid="29706" grpId="0"/>
      <p:bldP spid="29707"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2337</Words>
  <Application>WPS Presentation</Application>
  <PresentationFormat/>
  <Paragraphs>89</Paragraphs>
  <Slides>13</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13</vt:i4>
      </vt:variant>
    </vt:vector>
  </HeadingPairs>
  <TitlesOfParts>
    <vt:vector size="21" baseType="lpstr">
      <vt:lpstr>Arial</vt:lpstr>
      <vt:lpstr>SimSun</vt:lpstr>
      <vt:lpstr>Wingdings</vt:lpstr>
      <vt:lpstr>Times New Roman</vt:lpstr>
      <vt:lpstr>Microsoft YaHei</vt:lpstr>
      <vt:lpstr>Arial Unicode MS</vt:lpstr>
      <vt:lpstr>Calibri</vt:lpstr>
      <vt:lpstr>Default Design</vt:lpstr>
      <vt:lpstr> </vt:lpstr>
      <vt:lpstr>PHẦN A.  NỘI DUNG BÀI GIẢNG</vt:lpstr>
      <vt:lpstr>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KẾT LUẬN</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Vinaghost.Com</dc:creator>
  <cp:lastModifiedBy>ASUS</cp:lastModifiedBy>
  <cp:revision>28</cp:revision>
  <dcterms:created xsi:type="dcterms:W3CDTF">2012-02-09T03:19:00Z</dcterms:created>
  <dcterms:modified xsi:type="dcterms:W3CDTF">2022-04-02T13:35:17Z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247DC4053AAA42648BCEED9DEB77013C</vt:lpwstr>
  </property>
  <property fmtid="{D5CDD505-2E9C-101B-9397-08002B2CF9AE}" pid="3" name="KSOProductBuildVer">
    <vt:lpwstr>1033-11.2.0.11070</vt:lpwstr>
  </property>
</Properties>
</file>